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1042" r:id="rId2"/>
    <p:sldId id="1043" r:id="rId3"/>
    <p:sldId id="1752" r:id="rId4"/>
    <p:sldId id="3465" r:id="rId5"/>
    <p:sldId id="3466" r:id="rId6"/>
    <p:sldId id="3468" r:id="rId7"/>
    <p:sldId id="3467" r:id="rId8"/>
    <p:sldId id="3469" r:id="rId9"/>
    <p:sldId id="3470" r:id="rId10"/>
    <p:sldId id="3471" r:id="rId11"/>
    <p:sldId id="3472" r:id="rId12"/>
    <p:sldId id="3473" r:id="rId13"/>
    <p:sldId id="3474" r:id="rId14"/>
    <p:sldId id="3475" r:id="rId15"/>
    <p:sldId id="3476" r:id="rId16"/>
    <p:sldId id="3477" r:id="rId17"/>
    <p:sldId id="3478" r:id="rId18"/>
    <p:sldId id="3479" r:id="rId19"/>
    <p:sldId id="3480" r:id="rId20"/>
    <p:sldId id="3481" r:id="rId21"/>
    <p:sldId id="3482" r:id="rId22"/>
    <p:sldId id="3483" r:id="rId23"/>
    <p:sldId id="3484" r:id="rId24"/>
    <p:sldId id="3485" r:id="rId25"/>
    <p:sldId id="3486" r:id="rId26"/>
    <p:sldId id="3487" r:id="rId27"/>
    <p:sldId id="3491" r:id="rId28"/>
    <p:sldId id="3493" r:id="rId29"/>
    <p:sldId id="3494" r:id="rId30"/>
    <p:sldId id="3492" r:id="rId31"/>
    <p:sldId id="3499" r:id="rId32"/>
    <p:sldId id="3490" r:id="rId33"/>
    <p:sldId id="3495" r:id="rId34"/>
    <p:sldId id="3488" r:id="rId35"/>
    <p:sldId id="3496" r:id="rId36"/>
    <p:sldId id="3497" r:id="rId37"/>
    <p:sldId id="3500" r:id="rId38"/>
    <p:sldId id="3501" r:id="rId39"/>
    <p:sldId id="3502" r:id="rId40"/>
    <p:sldId id="3503" r:id="rId41"/>
    <p:sldId id="3504" r:id="rId42"/>
    <p:sldId id="3498" r:id="rId43"/>
    <p:sldId id="350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72">
          <p15:clr>
            <a:srgbClr val="A4A3A4"/>
          </p15:clr>
        </p15:guide>
        <p15:guide id="2" pos="36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83333" autoAdjust="0"/>
  </p:normalViewPr>
  <p:slideViewPr>
    <p:cSldViewPr snapToGrid="0">
      <p:cViewPr varScale="1">
        <p:scale>
          <a:sx n="105" d="100"/>
          <a:sy n="105" d="100"/>
        </p:scale>
        <p:origin x="1416" y="208"/>
      </p:cViewPr>
      <p:guideLst>
        <p:guide orient="horz" pos="2572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8D876-B2F8-473C-B87F-71971283F3EB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28AC2-F9B1-418D-A21C-9C89F975AC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28AC2-F9B1-418D-A21C-9C89F975ACC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28AC2-F9B1-418D-A21C-9C89F975ACC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很多人使用右图的形式。统一认为左边是对的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28AC2-F9B1-418D-A21C-9C89F975AC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67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28AC2-F9B1-418D-A21C-9C89F975AC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527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[*]</a:t>
            </a:r>
            <a:r>
              <a:rPr lang="zh-CN" altLang="en-US" dirty="0"/>
              <a:t>很多人没有画总图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28AC2-F9B1-418D-A21C-9C89F975AC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61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28AC2-F9B1-418D-A21C-9C89F975AC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3499-E77D-4E83-BF60-D3B976F04A6D}" type="datetimeFigureOut">
              <a:rPr lang="zh-CN" altLang="en-US" smtClean="0"/>
              <a:t>2022/4/14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nceli@hit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3AEEF62-A8CE-4D5E-A623-73D3D2A7063F}" type="slidenum">
              <a:rPr lang="en-US" altLang="zh-CN">
                <a:solidFill>
                  <a:srgbClr val="898989"/>
                </a:solidFill>
                <a:latin typeface="Times New Roman" panose="02020603050405020304" pitchFamily="18" charset="0"/>
              </a:rPr>
              <a:t>1</a:t>
            </a:fld>
            <a:endParaRPr lang="en-US" altLang="zh-CN" dirty="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4393847" y="1773238"/>
            <a:ext cx="3331281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6000" b="1" dirty="0">
                <a:solidFill>
                  <a:srgbClr val="3333FF"/>
                </a:solidFill>
                <a:ea typeface="楷体_GB2312" pitchFamily="49" charset="-122"/>
              </a:rPr>
              <a:t>人工智能</a:t>
            </a: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3071813" y="3573464"/>
            <a:ext cx="59753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苏敬勇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哈尔滨工业大学（深圳）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计算机科学与技术学院  </a:t>
            </a: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3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27763"/>
    </mc:Choice>
    <mc:Fallback xmlns="">
      <p:transition spd="slow" advTm="277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751418" y="1123709"/>
            <a:ext cx="8229600" cy="29077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2(2.17).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请把下列命题用</a:t>
            </a:r>
            <a:r>
              <a:rPr lang="zh-CN" altLang="en-US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一个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语义网络表示出来。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A0FBD-69F4-41C4-AEF1-B5BDAADC21B1}"/>
              </a:ext>
            </a:extLst>
          </p:cNvPr>
          <p:cNvSpPr txBox="1"/>
          <p:nvPr/>
        </p:nvSpPr>
        <p:spPr>
          <a:xfrm>
            <a:off x="847670" y="1888908"/>
            <a:ext cx="6093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1. </a:t>
            </a:r>
            <a:r>
              <a:rPr lang="zh-CN" altLang="en-US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分步</a:t>
            </a:r>
            <a:endParaRPr lang="en-US" altLang="zh-CN" sz="32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B0166B-DAB9-436C-B3DE-82261D85ADCD}"/>
              </a:ext>
            </a:extLst>
          </p:cNvPr>
          <p:cNvSpPr txBox="1"/>
          <p:nvPr/>
        </p:nvSpPr>
        <p:spPr>
          <a:xfrm>
            <a:off x="847670" y="2580384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(2) </a:t>
            </a: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树和草都有叶和根</a:t>
            </a:r>
            <a:endParaRPr lang="en-US" altLang="zh-CN" sz="18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A7FD43-7F36-4A0C-BCEC-65E58376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50" y="3591684"/>
            <a:ext cx="5106785" cy="26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811576" y="888318"/>
            <a:ext cx="10207904" cy="10487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2(2.17).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请把下列命题用</a:t>
            </a:r>
            <a:r>
              <a:rPr lang="zh-CN" altLang="en-US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一个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语义网络表示出来。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A0FBD-69F4-41C4-AEF1-B5BDAADC21B1}"/>
              </a:ext>
            </a:extLst>
          </p:cNvPr>
          <p:cNvSpPr txBox="1"/>
          <p:nvPr/>
        </p:nvSpPr>
        <p:spPr>
          <a:xfrm>
            <a:off x="811576" y="1644697"/>
            <a:ext cx="6093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1. </a:t>
            </a:r>
            <a:r>
              <a:rPr lang="zh-CN" altLang="en-US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分步</a:t>
            </a:r>
            <a:endParaRPr lang="en-US" altLang="zh-CN" sz="32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B0166B-DAB9-436C-B3DE-82261D85ADCD}"/>
              </a:ext>
            </a:extLst>
          </p:cNvPr>
          <p:cNvSpPr txBox="1"/>
          <p:nvPr/>
        </p:nvSpPr>
        <p:spPr>
          <a:xfrm>
            <a:off x="811576" y="2336173"/>
            <a:ext cx="6093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(3)</a:t>
            </a: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水草是草，且生长在水中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defRPr/>
            </a:pPr>
            <a:endParaRPr lang="en-US" altLang="zh-CN" sz="18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A2948F-9A7E-4088-9E47-FD896A206C8C}"/>
              </a:ext>
            </a:extLst>
          </p:cNvPr>
          <p:cNvSpPr txBox="1"/>
          <p:nvPr/>
        </p:nvSpPr>
        <p:spPr>
          <a:xfrm>
            <a:off x="811576" y="4180544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(4) </a:t>
            </a: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果树是树，且会结果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D0DE93-D66E-44D0-864A-7E752633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49" y="3122607"/>
            <a:ext cx="4213647" cy="8321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399B7C-986B-4395-B07A-70969806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48" y="4967524"/>
            <a:ext cx="4213647" cy="8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4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811576" y="888318"/>
            <a:ext cx="10207904" cy="10487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2(2.17).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请把下列命题用</a:t>
            </a:r>
            <a:r>
              <a:rPr lang="zh-CN" altLang="en-US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一个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语义网络表示出来。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A0FBD-69F4-41C4-AEF1-B5BDAADC21B1}"/>
              </a:ext>
            </a:extLst>
          </p:cNvPr>
          <p:cNvSpPr txBox="1"/>
          <p:nvPr/>
        </p:nvSpPr>
        <p:spPr>
          <a:xfrm>
            <a:off x="811576" y="1644697"/>
            <a:ext cx="6093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1. </a:t>
            </a:r>
            <a:r>
              <a:rPr lang="zh-CN" altLang="en-US" sz="320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分步</a:t>
            </a:r>
            <a:endParaRPr lang="en-US" altLang="zh-CN" sz="32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B0166B-DAB9-436C-B3DE-82261D85ADCD}"/>
              </a:ext>
            </a:extLst>
          </p:cNvPr>
          <p:cNvSpPr txBox="1"/>
          <p:nvPr/>
        </p:nvSpPr>
        <p:spPr>
          <a:xfrm>
            <a:off x="811576" y="2336173"/>
            <a:ext cx="6093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(5)</a:t>
            </a: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梨树是果树中的一种，它会结梨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defRPr/>
            </a:pPr>
            <a:endParaRPr lang="en-US" altLang="zh-CN" sz="18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200B9A-1226-4AD3-9038-F8D4E614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76" y="2799300"/>
            <a:ext cx="7151692" cy="10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811576" y="888318"/>
            <a:ext cx="10207904" cy="10487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2(2.17).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请把下列命题用</a:t>
            </a:r>
            <a:r>
              <a:rPr lang="zh-CN" altLang="en-US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一个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语义网络表示出来。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A0FBD-69F4-41C4-AEF1-B5BDAADC21B1}"/>
              </a:ext>
            </a:extLst>
          </p:cNvPr>
          <p:cNvSpPr txBox="1"/>
          <p:nvPr/>
        </p:nvSpPr>
        <p:spPr>
          <a:xfrm>
            <a:off x="811576" y="1644697"/>
            <a:ext cx="6093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2. </a:t>
            </a:r>
            <a:r>
              <a:rPr lang="zh-CN" altLang="en-US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合并为一个语义网络</a:t>
            </a:r>
            <a:endParaRPr lang="en-US" altLang="zh-CN" sz="32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2D48F9-0F9D-4055-86B8-DC20B724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39" y="2373670"/>
            <a:ext cx="6410300" cy="43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811576" y="649288"/>
            <a:ext cx="10868360" cy="128779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3(2.23) 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假设有以下一段天气预报：“北京地区今天白天晴，偏北风</a:t>
            </a:r>
            <a:r>
              <a:rPr lang="en-US" altLang="zh-CN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级，最高气温</a:t>
            </a:r>
            <a:r>
              <a:rPr lang="en-US" altLang="zh-CN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12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℃，最低气温℃，降水概率</a:t>
            </a:r>
            <a:r>
              <a:rPr lang="en-US" altLang="zh-CN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15%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。”请用框架表示这一知识。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98CE95-BB9B-47E8-BD0B-83DA6F4758CA}"/>
              </a:ext>
            </a:extLst>
          </p:cNvPr>
          <p:cNvSpPr txBox="1"/>
          <p:nvPr/>
        </p:nvSpPr>
        <p:spPr>
          <a:xfrm>
            <a:off x="3735658" y="2413767"/>
            <a:ext cx="56521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Frame&lt;</a:t>
            </a: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天气预报</a:t>
            </a:r>
            <a:r>
              <a:rPr lang="en-US" altLang="zh-CN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&gt;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    地域：北京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    时段：</a:t>
            </a:r>
            <a:r>
              <a:rPr lang="zh-CN" altLang="en-US" sz="2400" b="0" i="0" u="sng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今天白天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    天气：晴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    风向：偏北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    风力：</a:t>
            </a:r>
            <a:r>
              <a:rPr lang="en-US" altLang="zh-CN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</a:t>
            </a: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级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气温：最高：</a:t>
            </a:r>
            <a:r>
              <a:rPr lang="en-US" altLang="zh-CN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12</a:t>
            </a: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℃，最低：</a:t>
            </a:r>
            <a:r>
              <a:rPr lang="en-US" altLang="zh-CN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</a:t>
            </a: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℃</a:t>
            </a:r>
            <a:endParaRPr lang="en-US" altLang="zh-CN" sz="24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    降水概率：</a:t>
            </a:r>
            <a:r>
              <a:rPr lang="en-US" altLang="zh-CN" sz="24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15%</a:t>
            </a:r>
            <a:endParaRPr lang="zh-CN" altLang="en-US" sz="2400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6DF6EB-8D03-4D26-BF64-FBA0EB45678A}"/>
              </a:ext>
            </a:extLst>
          </p:cNvPr>
          <p:cNvSpPr txBox="1"/>
          <p:nvPr/>
        </p:nvSpPr>
        <p:spPr>
          <a:xfrm>
            <a:off x="811576" y="179898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参考答案：</a:t>
            </a:r>
          </a:p>
        </p:txBody>
      </p:sp>
    </p:spTree>
    <p:extLst>
      <p:ext uri="{BB962C8B-B14F-4D97-AF65-F5344CB8AC3E}">
        <p14:creationId xmlns:p14="http://schemas.microsoft.com/office/powerpoint/2010/main" val="12753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44581" y="828159"/>
            <a:ext cx="10061890" cy="104502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1(2.32).</a:t>
            </a:r>
            <a:r>
              <a:rPr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判断下列公式是否可合一，若可合一，求出相应置换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20738E-7D4C-4E36-98D9-0271C2888800}"/>
              </a:ext>
            </a:extLst>
          </p:cNvPr>
          <p:cNvSpPr txBox="1"/>
          <p:nvPr/>
        </p:nvSpPr>
        <p:spPr>
          <a:xfrm>
            <a:off x="644581" y="1670347"/>
            <a:ext cx="609399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Both"/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P(a,b),P(x,y)</a:t>
            </a:r>
          </a:p>
          <a:p>
            <a:pPr marL="457200" indent="-457200">
              <a:buAutoNum type="arabicParenBoth"/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P(f(x),b),P(y,z)</a:t>
            </a:r>
          </a:p>
          <a:p>
            <a:pPr marL="457200" indent="-457200">
              <a:buAutoNum type="arabicParenBoth"/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P(f(x),y),P(y,f(b))</a:t>
            </a:r>
          </a:p>
          <a:p>
            <a:pPr marL="457200" indent="-457200">
              <a:buAutoNum type="arabicParenBoth"/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P(f(y),</a:t>
            </a:r>
            <a:r>
              <a:rPr lang="en-US" altLang="zh-CN" sz="2400" dirty="0" err="1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y,x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),P(</a:t>
            </a:r>
            <a:r>
              <a:rPr lang="en-US" altLang="zh-CN" sz="2400" dirty="0" err="1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x,f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(a),f(b))</a:t>
            </a:r>
          </a:p>
          <a:p>
            <a:pPr marL="457200" indent="-457200">
              <a:buAutoNum type="arabicParenBoth"/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P(x,y),P(</a:t>
            </a:r>
            <a:r>
              <a:rPr lang="en-US" altLang="zh-CN" sz="2400" dirty="0" err="1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y,x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)</a:t>
            </a:r>
          </a:p>
          <a:p>
            <a:pPr>
              <a:defRPr/>
            </a:pPr>
            <a:endParaRPr lang="en-US" altLang="zh-CN" sz="18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10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44581" y="828159"/>
            <a:ext cx="10061890" cy="104502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1(2.32).</a:t>
            </a:r>
            <a:r>
              <a:rPr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判断下列公式是否可合一，若可合一，求出相应置换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20738E-7D4C-4E36-98D9-0271C2888800}"/>
              </a:ext>
            </a:extLst>
          </p:cNvPr>
          <p:cNvSpPr txBox="1"/>
          <p:nvPr/>
        </p:nvSpPr>
        <p:spPr>
          <a:xfrm>
            <a:off x="644581" y="1670347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Both"/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P(a,b),P(x,y)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B93CB6-C99B-4FA3-9193-D77A7A871846}"/>
              </a:ext>
            </a:extLst>
          </p:cNvPr>
          <p:cNvSpPr txBox="1"/>
          <p:nvPr/>
        </p:nvSpPr>
        <p:spPr>
          <a:xfrm>
            <a:off x="1339906" y="2253711"/>
            <a:ext cx="160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{a/x, b/y}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8D6F0-EB4C-446C-BB19-4FE1676EE33C}"/>
              </a:ext>
            </a:extLst>
          </p:cNvPr>
          <p:cNvSpPr txBox="1"/>
          <p:nvPr/>
        </p:nvSpPr>
        <p:spPr>
          <a:xfrm>
            <a:off x="5675263" y="164235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(2) P(f(x),b),P(y,z)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234CB3-A976-401E-8ACD-C6A3A834DE5D}"/>
              </a:ext>
            </a:extLst>
          </p:cNvPr>
          <p:cNvSpPr txBox="1"/>
          <p:nvPr/>
        </p:nvSpPr>
        <p:spPr>
          <a:xfrm>
            <a:off x="7023093" y="2253710"/>
            <a:ext cx="2573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{y/f(x), b/z}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AA7429-D94E-41B4-9796-8947EE5ED669}"/>
              </a:ext>
            </a:extLst>
          </p:cNvPr>
          <p:cNvSpPr txBox="1"/>
          <p:nvPr/>
        </p:nvSpPr>
        <p:spPr>
          <a:xfrm>
            <a:off x="644055" y="2946208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(3) P(f(x),y),P(y,f(b))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3B4700-5CFA-4CA8-B3EB-3FF9C817BC2B}"/>
              </a:ext>
            </a:extLst>
          </p:cNvPr>
          <p:cNvSpPr txBox="1"/>
          <p:nvPr/>
        </p:nvSpPr>
        <p:spPr>
          <a:xfrm>
            <a:off x="7023093" y="3756250"/>
            <a:ext cx="2459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不可合一</a:t>
            </a:r>
            <a:endParaRPr lang="en-US" altLang="zh-CN" sz="2400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24F792-B689-4344-87EE-8F55BFE6AA7D}"/>
              </a:ext>
            </a:extLst>
          </p:cNvPr>
          <p:cNvSpPr txBox="1"/>
          <p:nvPr/>
        </p:nvSpPr>
        <p:spPr>
          <a:xfrm>
            <a:off x="5675263" y="297503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(4) P(f(y),</a:t>
            </a:r>
            <a:r>
              <a:rPr lang="en-US" altLang="zh-CN" sz="2400" dirty="0" err="1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y,x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),P(</a:t>
            </a:r>
            <a:r>
              <a:rPr lang="en-US" altLang="zh-CN" sz="2400" dirty="0" err="1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x,f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(a),f(b))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966875-0B95-45E8-912B-7DB1EFED529E}"/>
              </a:ext>
            </a:extLst>
          </p:cNvPr>
          <p:cNvSpPr txBox="1"/>
          <p:nvPr/>
        </p:nvSpPr>
        <p:spPr>
          <a:xfrm>
            <a:off x="1231578" y="3736126"/>
            <a:ext cx="2459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{f(b)/y, b/x}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46CCEF1-696D-427D-9A7E-021161DF04CE}"/>
              </a:ext>
            </a:extLst>
          </p:cNvPr>
          <p:cNvSpPr txBox="1"/>
          <p:nvPr/>
        </p:nvSpPr>
        <p:spPr>
          <a:xfrm>
            <a:off x="747943" y="4526044"/>
            <a:ext cx="259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(5) P(x,y),P(</a:t>
            </a:r>
            <a:r>
              <a:rPr lang="en-US" altLang="zh-CN" sz="2400" dirty="0" err="1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y,x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FE2F03-6426-4E1E-BF00-6200974575CA}"/>
              </a:ext>
            </a:extLst>
          </p:cNvPr>
          <p:cNvSpPr txBox="1"/>
          <p:nvPr/>
        </p:nvSpPr>
        <p:spPr>
          <a:xfrm>
            <a:off x="1717518" y="5315962"/>
            <a:ext cx="1318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{x/y}</a:t>
            </a:r>
          </a:p>
        </p:txBody>
      </p:sp>
    </p:spTree>
    <p:extLst>
      <p:ext uri="{BB962C8B-B14F-4D97-AF65-F5344CB8AC3E}">
        <p14:creationId xmlns:p14="http://schemas.microsoft.com/office/powerpoint/2010/main" val="21398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44581" y="828159"/>
            <a:ext cx="10061890" cy="104502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1(2.32).</a:t>
            </a:r>
            <a:r>
              <a:rPr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判断下列子句集中哪些不可满足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681C42-CF9A-410A-A921-75022882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88" y="1660300"/>
            <a:ext cx="8877646" cy="39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1B4BD-E7C3-440B-8AC8-C15D4818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14" y="1163543"/>
            <a:ext cx="3942105" cy="576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5B1D97-BEB9-4951-AF51-B2BAEFF0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" b="10233"/>
          <a:stretch/>
        </p:blipFill>
        <p:spPr>
          <a:xfrm>
            <a:off x="2690027" y="2254279"/>
            <a:ext cx="4864871" cy="31027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AAC87D-3E2B-4B40-AB49-0F60B3A58BC2}"/>
              </a:ext>
            </a:extLst>
          </p:cNvPr>
          <p:cNvSpPr txBox="1"/>
          <p:nvPr/>
        </p:nvSpPr>
        <p:spPr>
          <a:xfrm>
            <a:off x="4281256" y="5501904"/>
            <a:ext cx="166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是不可满足的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4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7E65FF-061F-448E-A813-F247C05F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0" y="1138168"/>
            <a:ext cx="5128704" cy="5334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3CD631-7658-408E-9E91-343D8CAFB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" b="10030"/>
          <a:stretch/>
        </p:blipFill>
        <p:spPr>
          <a:xfrm>
            <a:off x="2299825" y="2515569"/>
            <a:ext cx="6142840" cy="27311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384D2A-772E-4007-A4B2-DBC16CF67560}"/>
              </a:ext>
            </a:extLst>
          </p:cNvPr>
          <p:cNvSpPr txBox="1"/>
          <p:nvPr/>
        </p:nvSpPr>
        <p:spPr>
          <a:xfrm>
            <a:off x="4281256" y="5501904"/>
            <a:ext cx="166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是不可满足的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67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1500" y="2774835"/>
            <a:ext cx="110490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6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楷体_GB2312" pitchFamily="49" charset="-122"/>
              </a:rPr>
              <a:t>往期习题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"/>
    </mc:Choice>
    <mc:Fallback xmlns="">
      <p:transition spd="slow" advTm="10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F5E800-39E4-4319-94A3-0EA71A0F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99" y="1352194"/>
            <a:ext cx="4229467" cy="5182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FCCCB9-BCC1-49B4-83B5-BB2920B8CCBF}"/>
              </a:ext>
            </a:extLst>
          </p:cNvPr>
          <p:cNvSpPr txBox="1"/>
          <p:nvPr/>
        </p:nvSpPr>
        <p:spPr>
          <a:xfrm>
            <a:off x="4543517" y="5564667"/>
            <a:ext cx="207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不是不可满足的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00A09B-43A6-4159-B54A-28420B84BA73}"/>
              </a:ext>
            </a:extLst>
          </p:cNvPr>
          <p:cNvSpPr txBox="1"/>
          <p:nvPr/>
        </p:nvSpPr>
        <p:spPr>
          <a:xfrm>
            <a:off x="6096000" y="3872661"/>
            <a:ext cx="1666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{y/f(x)}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6E2BE-8B67-40B5-871E-E9862E99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67" y="2123916"/>
            <a:ext cx="5037257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B22B90-BE4B-423A-A081-D5F1CB9A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30" y="1465129"/>
            <a:ext cx="7148179" cy="4343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C65D33-A7A3-4095-A78B-859D927BFF5C}"/>
              </a:ext>
            </a:extLst>
          </p:cNvPr>
          <p:cNvSpPr txBox="1"/>
          <p:nvPr/>
        </p:nvSpPr>
        <p:spPr>
          <a:xfrm>
            <a:off x="4680751" y="5949934"/>
            <a:ext cx="207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是不可满足的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2308C0-A445-49A4-9C84-8E62CEDF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0" y="2268839"/>
            <a:ext cx="7874275" cy="32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C65D33-A7A3-4095-A78B-859D927BFF5C}"/>
              </a:ext>
            </a:extLst>
          </p:cNvPr>
          <p:cNvSpPr txBox="1"/>
          <p:nvPr/>
        </p:nvSpPr>
        <p:spPr>
          <a:xfrm>
            <a:off x="4680751" y="5949934"/>
            <a:ext cx="207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不是不可满足的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F01A42-6899-46DA-B21F-A0B969D6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4" y="1476894"/>
            <a:ext cx="7087214" cy="3886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37DD36-FA50-49E4-A000-9E48C8DA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65" y="2401428"/>
            <a:ext cx="6625400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C65D33-A7A3-4095-A78B-859D927BFF5C}"/>
              </a:ext>
            </a:extLst>
          </p:cNvPr>
          <p:cNvSpPr txBox="1"/>
          <p:nvPr/>
        </p:nvSpPr>
        <p:spPr>
          <a:xfrm>
            <a:off x="4840548" y="6059191"/>
            <a:ext cx="2075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不是不可满足的</a:t>
            </a:r>
            <a:endParaRPr lang="zh-CN" altLang="en-US" dirty="0">
              <a:solidFill>
                <a:srgbClr val="FF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41D63D-50DF-4E55-840F-E2D3A191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61" y="1300363"/>
            <a:ext cx="6668078" cy="541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9CA6AD-B261-49F9-AB6B-C93270D8D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511" y="2044037"/>
            <a:ext cx="6456791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44581" y="828159"/>
            <a:ext cx="10061890" cy="104502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3(2.42).</a:t>
            </a:r>
            <a:r>
              <a:rPr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027416-0B15-4BBE-8F78-7D4021A2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12" y="1597980"/>
            <a:ext cx="8955334" cy="21985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E115E7-30C5-4EDF-8BA4-6F480065B49D}"/>
              </a:ext>
            </a:extLst>
          </p:cNvPr>
          <p:cNvSpPr txBox="1"/>
          <p:nvPr/>
        </p:nvSpPr>
        <p:spPr>
          <a:xfrm>
            <a:off x="2490611" y="392275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（描述</a:t>
            </a:r>
            <a:r>
              <a:rPr lang="en-US" altLang="zh-CN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Wingdings" panose="05000000000000000000" pitchFamily="2" charset="2"/>
              </a:rPr>
              <a:t>:</a:t>
            </a: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  <a:sym typeface="Wingdings" panose="05000000000000000000" pitchFamily="2" charset="2"/>
              </a:rPr>
              <a:t>“人”→“个体”）？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05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027416-0B15-4BBE-8F78-7D4021A25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6" y="870011"/>
            <a:ext cx="8955334" cy="21985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09306C-698B-41DA-9A42-456B89FAFDFC}"/>
              </a:ext>
            </a:extLst>
          </p:cNvPr>
          <p:cNvSpPr txBox="1"/>
          <p:nvPr/>
        </p:nvSpPr>
        <p:spPr>
          <a:xfrm>
            <a:off x="1062449" y="3291512"/>
            <a:ext cx="5351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(1)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定义谓词：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R(x)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个体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能够阅读。   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L(x)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个体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识字。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D(x)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个体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是海豚。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I(x)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个体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很聪明。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64E5FA-A6A6-4C96-8D81-6922A00B21E9}"/>
              </a:ext>
            </a:extLst>
          </p:cNvPr>
          <p:cNvSpPr txBox="1"/>
          <p:nvPr/>
        </p:nvSpPr>
        <p:spPr>
          <a:xfrm>
            <a:off x="1062449" y="4837706"/>
            <a:ext cx="52318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(2)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用谓词表示条件与结论：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(1) ∀x(R(x)→L(x))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(2) ∀x(D(x)→¬L(x))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(3) ∃x(D(x)∧I(x))</a:t>
            </a: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     </a:t>
            </a:r>
            <a:r>
              <a:rPr lang="zh-CN" altLang="en-US" b="1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表示结论并否定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endParaRPr lang="pt-BR" altLang="zh-CN" b="1" dirty="0">
              <a:solidFill>
                <a:schemeClr val="accent5">
                  <a:lumMod val="75000"/>
                </a:schemeClr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pt-BR" altLang="zh-CN" b="1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(4) ∃x(I(x)∧¬L(x))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(4*) 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∀</a:t>
            </a:r>
            <a:r>
              <a:rPr lang="pt-BR" altLang="zh-CN" b="1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x(I(x)∧L(x))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AEEB34-20CC-4125-9200-1BA2E30E46AF}"/>
              </a:ext>
            </a:extLst>
          </p:cNvPr>
          <p:cNvSpPr txBox="1"/>
          <p:nvPr/>
        </p:nvSpPr>
        <p:spPr>
          <a:xfrm>
            <a:off x="5996244" y="3222646"/>
            <a:ext cx="5351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(3)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条件与结论转化为子句集：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(1)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¬R(x)∨L(x)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(2) ¬D(y)∨¬L(y)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(3) D(a)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(4) I(a)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(5) ¬I(z)∨L(z)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A1671E-6600-4143-B965-A0A471B5DC8F}"/>
              </a:ext>
            </a:extLst>
          </p:cNvPr>
          <p:cNvSpPr txBox="1"/>
          <p:nvPr/>
        </p:nvSpPr>
        <p:spPr>
          <a:xfrm>
            <a:off x="9516477" y="6328934"/>
            <a:ext cx="1218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b="1" dirty="0"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得证</a:t>
            </a:r>
            <a:endParaRPr lang="en-US" altLang="zh-CN" b="1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E3873F-B2EB-454A-8D93-01F8F21EA3AC}"/>
              </a:ext>
            </a:extLst>
          </p:cNvPr>
          <p:cNvSpPr txBox="1"/>
          <p:nvPr/>
        </p:nvSpPr>
        <p:spPr>
          <a:xfrm>
            <a:off x="349217" y="2810709"/>
            <a:ext cx="1426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参考答案：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E2DF57-19C2-44E7-A75A-1B646166B1FA}"/>
              </a:ext>
            </a:extLst>
          </p:cNvPr>
          <p:cNvSpPr txBox="1"/>
          <p:nvPr/>
        </p:nvSpPr>
        <p:spPr>
          <a:xfrm>
            <a:off x="6183533" y="5128605"/>
            <a:ext cx="5351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(4)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归结：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(6)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¬L(a)   (2)(3)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归结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(7) ¬I(a)    (5)(6)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归结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(8) NIL      (4)(7)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归结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06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082139" y="811027"/>
            <a:ext cx="10027719" cy="94632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4.7 4.10 4.11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97D56D-17A5-DF4C-AC2F-C93BA8A2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8" y="1885950"/>
            <a:ext cx="9245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082139" y="811027"/>
            <a:ext cx="10027719" cy="94632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C37A74-7E1B-B24A-9203-C9C3E9D2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15" y="811027"/>
            <a:ext cx="7984366" cy="59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763948" y="824384"/>
            <a:ext cx="10464592" cy="590715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4.7</a:t>
            </a:r>
            <a:br>
              <a:rPr lang="en-US" altLang="zh-CN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br>
              <a:rPr lang="en-US" altLang="zh-CN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）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对于判断启发函数是否满足下界要求，欲证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: h(n)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是对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h*(n)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（即从节点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n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到目标节点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Sg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的最小代价）的下界，即对任意节点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n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均有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h(n)&lt;=h*(n);</a:t>
            </a: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考虑把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W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从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B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的右边换到左边一共有如下情况：</a:t>
            </a:r>
            <a:b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1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）	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EBW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：（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WBE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）一步，代价为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2</a:t>
            </a: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2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）	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BEW: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EBW,WBE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）两步，代价为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3</a:t>
            </a: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（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3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）	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BWE: (EWB)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一步，代价为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2</a:t>
            </a: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因此最小代价为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2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，即对状态节点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n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，若有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a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个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W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在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B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的右边，实际代价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h*(n)≥2a&gt;h(n),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此处 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h(n)=a,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满足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A*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算法的下界要求。</a:t>
            </a:r>
            <a:b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而同样把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B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从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W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的右边换到左边最后也需要再进行交换可转为上述情况讨论；</a:t>
            </a:r>
            <a:b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而一个将牌相隔同样将牌跳入空格或者将牌移动到相邻空格的情况，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h(n)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不发生改变，而原始状态下满足下界要求，在此状态转移过程中由于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h(n)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不发生改变依旧保持满足下界要求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(</a:t>
            </a:r>
            <a:r>
              <a:rPr lang="zh-CN" altLang="en-US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是否有必要讨论这种情况</a:t>
            </a:r>
            <a:r>
              <a:rPr lang="en-US" altLang="zh-CN" sz="1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)</a:t>
            </a:r>
            <a:br>
              <a:rPr lang="en-US" altLang="zh-CN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</a:br>
            <a:br>
              <a:rPr lang="en-US" altLang="zh-CN" sz="1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endParaRPr lang="zh-CN" altLang="en-US" sz="1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</p:spTree>
    <p:extLst>
      <p:ext uri="{BB962C8B-B14F-4D97-AF65-F5344CB8AC3E}">
        <p14:creationId xmlns:p14="http://schemas.microsoft.com/office/powerpoint/2010/main" val="4184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>
                <a:spLocks noGrp="1"/>
              </p:cNvSpPr>
              <p:nvPr>
                <p:ph type="title"/>
              </p:nvPr>
            </p:nvSpPr>
            <p:spPr>
              <a:xfrm>
                <a:off x="763948" y="824384"/>
                <a:ext cx="10464592" cy="5907156"/>
              </a:xfrm>
            </p:spPr>
            <p:txBody>
              <a:bodyPr>
                <a:noAutofit/>
              </a:bodyPr>
              <a:lstStyle/>
              <a:p>
                <a:pPr>
                  <a:defRPr/>
                </a:pPr>
                <a:r>
                  <a:rPr lang="en-US" altLang="zh-CN" sz="18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汉仪文黑-85W" panose="00020600040101010101" pitchFamily="18" charset="-128"/>
                    <a:ea typeface="汉仪文黑-85W" panose="00020600040101010101" pitchFamily="18" charset="-128"/>
                    <a:cs typeface="汉仪文黑-85W" panose="00020600040101010101" pitchFamily="18" charset="-128"/>
                  </a:rPr>
                  <a:t>4.7</a:t>
                </a:r>
                <a:br>
                  <a:rPr lang="en-US" altLang="zh-CN" sz="18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汉仪文黑-85W" panose="00020600040101010101" pitchFamily="18" charset="-128"/>
                    <a:ea typeface="汉仪文黑-85W" panose="00020600040101010101" pitchFamily="18" charset="-128"/>
                    <a:cs typeface="汉仪文黑-85W" panose="00020600040101010101" pitchFamily="18" charset="-128"/>
                  </a:rPr>
                </a:br>
                <a:br>
                  <a:rPr lang="en-US" altLang="zh-CN" sz="18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汉仪文黑-85W" panose="00020600040101010101" pitchFamily="18" charset="-128"/>
                    <a:ea typeface="汉仪文黑-85W" panose="00020600040101010101" pitchFamily="18" charset="-128"/>
                    <a:cs typeface="汉仪文黑-85W" panose="00020600040101010101" pitchFamily="18" charset="-128"/>
                  </a:rPr>
                </a:b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2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）对于单调性：</a:t>
                </a: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易知目标状态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h(Sg)=0;</a:t>
                </a: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而对任意状态节点</a:t>
                </a:r>
                <a:r>
                  <a:rPr lang="en-US" altLang="zh-CN" sz="1800" dirty="0" err="1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i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及其子节点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j,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若</a:t>
                </a:r>
                <a:r>
                  <a:rPr lang="en-US" altLang="zh-CN" sz="1800" dirty="0" err="1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i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到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j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的动作为：</a:t>
                </a: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（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1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）	移到相邻空格，∆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h=0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=1</m:t>
                    </m:r>
                  </m:oMath>
                </a14:m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（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2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）	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B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相隔一个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W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向右跳进一个空格，∆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h=1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，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𝑖𝑗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2</m:t>
                    </m:r>
                  </m:oMath>
                </a14:m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（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3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）	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W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相隔一个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B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向左跳进一个空格，∆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h=1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，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𝑖𝑗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2</m:t>
                    </m:r>
                  </m:oMath>
                </a14:m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（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4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）	一个将牌相隔同样的将牌跳进一个空格，∆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h=0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，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𝑖𝑗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=</m:t>
                    </m:r>
                    <m:r>
                      <a:rPr lang="en-US" altLang="zh-CN" sz="1800" b="0" i="1" dirty="0" smtClean="0"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Source Han Sans SC" panose="020B0500000000000000" pitchFamily="34" charset="-128"/>
                        <a:cs typeface="汉仪文黑-85W" panose="00020600040101010101" pitchFamily="18" charset="-128"/>
                      </a:rPr>
                      <m:t>2</m:t>
                    </m:r>
                  </m:oMath>
                </a14:m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均有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0≤∆h&lt;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𝑐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000099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ea typeface="Source Han Sans SC" panose="020B0500000000000000" pitchFamily="34" charset="-128"/>
                            <a:cs typeface="汉仪文黑-85W" panose="00020600040101010101" pitchFamily="18" charset="-128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，满足单调性。</a:t>
                </a: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（注意：选择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f(n) = g(n)+3*h(n)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作启发函数，其中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h(n)=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每个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W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左边的</a:t>
                </a: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B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的个数</a:t>
                </a: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r>
                  <a:rPr lang="en-US" altLang="zh-CN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	</a:t>
                </a:r>
                <a: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  <a:t>不满足下界要求和单调限制，但在解答中给出正确的不满足证明不扣分）</a:t>
                </a: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汉仪文黑-85W" panose="00020600040101010101" pitchFamily="18" charset="-128"/>
                    <a:ea typeface="汉仪文黑-85W" panose="00020600040101010101" pitchFamily="18" charset="-128"/>
                    <a:cs typeface="汉仪文黑-85W" panose="00020600040101010101" pitchFamily="18" charset="-128"/>
                  </a:rPr>
                </a:br>
                <a:br>
                  <a:rPr lang="zh-CN" altLang="en-US" sz="1800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汉仪文黑-85W" panose="00020600040101010101" pitchFamily="18" charset="-128"/>
                    <a:ea typeface="汉仪文黑-85W" panose="00020600040101010101" pitchFamily="18" charset="-128"/>
                    <a:cs typeface="汉仪文黑-85W" panose="00020600040101010101" pitchFamily="18" charset="-128"/>
                  </a:rPr>
                </a:br>
                <a:br>
                  <a:rPr lang="en-US" altLang="zh-CN" sz="18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ource Han Sans SC" panose="020B0500000000000000" pitchFamily="34" charset="-128"/>
                    <a:ea typeface="Source Han Sans SC" panose="020B0500000000000000" pitchFamily="34" charset="-128"/>
                    <a:cs typeface="汉仪文黑-85W" panose="00020600040101010101" pitchFamily="18" charset="-128"/>
                  </a:rPr>
                </a:br>
                <a:br>
                  <a:rPr lang="en-US" altLang="zh-CN" sz="1800" b="1" dirty="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汉仪文黑-85W" panose="00020600040101010101" pitchFamily="18" charset="-128"/>
                    <a:ea typeface="汉仪文黑-85W" panose="00020600040101010101" pitchFamily="18" charset="-128"/>
                    <a:cs typeface="汉仪文黑-85W" panose="00020600040101010101" pitchFamily="18" charset="-128"/>
                  </a:rPr>
                </a:br>
                <a:endParaRPr lang="zh-CN" altLang="en-US" sz="1800" b="1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3948" y="824384"/>
                <a:ext cx="10464592" cy="5907156"/>
              </a:xfrm>
              <a:blipFill>
                <a:blip r:embed="rId2"/>
                <a:stretch>
                  <a:fillRect l="-606" t="-4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</p:spTree>
    <p:extLst>
      <p:ext uri="{BB962C8B-B14F-4D97-AF65-F5344CB8AC3E}">
        <p14:creationId xmlns:p14="http://schemas.microsoft.com/office/powerpoint/2010/main" val="5760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44580" y="828159"/>
            <a:ext cx="10653073" cy="216770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1(2.10).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用谓词表示法表示机器人摞积木问题。设机器人有一只机械手，要处理的世界有一张桌子，桌上可堆放若干相同的方积木块。机械手有</a:t>
            </a:r>
            <a:r>
              <a:rPr lang="en-US" altLang="zh-CN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个操作积木的典型动作：从桌上拣起一块积木；将手中的积木放到桌上；在积木上再摞上一块积木；从积木上面拣起一块积木，如图</a:t>
            </a:r>
            <a:r>
              <a:rPr lang="en-US" altLang="zh-CN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2.39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所示。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26320A-03E5-44D6-8F76-0EF0EFD4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96" y="2644451"/>
            <a:ext cx="5984207" cy="387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3" y="971464"/>
            <a:ext cx="10027719" cy="6572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4.10 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66CDE0-D7A0-474C-AEA4-457784BA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43" y="1955805"/>
            <a:ext cx="9118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3" y="971464"/>
            <a:ext cx="10027719" cy="6572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4.10 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CEAD7F-88F9-2745-9941-025A02D7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628695"/>
            <a:ext cx="11595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765AC3-8C44-FF49-A1F6-BC127938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88" y="1955557"/>
            <a:ext cx="7886023" cy="4489620"/>
          </a:xfrm>
          <a:prstGeom prst="rect">
            <a:avLst/>
          </a:prstGeom>
        </p:spPr>
      </p:pic>
      <p:sp>
        <p:nvSpPr>
          <p:cNvPr id="135" name="Rectangle 2">
            <a:extLst>
              <a:ext uri="{FF2B5EF4-FFF2-40B4-BE49-F238E27FC236}">
                <a16:creationId xmlns:a16="http://schemas.microsoft.com/office/drawing/2014/main" id="{F8DEED4B-E626-E042-B0D1-DD4DAACE8BB7}"/>
              </a:ext>
            </a:extLst>
          </p:cNvPr>
          <p:cNvSpPr txBox="1">
            <a:spLocks/>
          </p:cNvSpPr>
          <p:nvPr/>
        </p:nvSpPr>
        <p:spPr>
          <a:xfrm>
            <a:off x="1082140" y="649287"/>
            <a:ext cx="10027719" cy="1209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4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4.11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6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082140" y="649287"/>
            <a:ext cx="10027719" cy="120924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4.11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5D30D2-9867-644E-83A5-7A4ED6C4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49" y="1686668"/>
            <a:ext cx="9283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9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082140" y="972767"/>
            <a:ext cx="10027719" cy="18926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3.5</a:t>
            </a:r>
            <a:r>
              <a:rPr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r>
              <a:rPr lang="zh-CN" alt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3.25</a:t>
            </a:r>
            <a:b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b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b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b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C85761-DF83-BF45-A51C-C53D2FCD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328424"/>
            <a:ext cx="10350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3.5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2398CD-E7DA-BD48-BCDB-F9A378FD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44" y="887137"/>
            <a:ext cx="5491618" cy="57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10C772-5847-1649-97AF-770BCD0B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30" y="1556188"/>
            <a:ext cx="9193973" cy="43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30B90C-CF27-EC4F-8DBF-1F5B635A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23" y="1343836"/>
            <a:ext cx="7760153" cy="5377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08ACA2-EB0D-1949-B904-E4EC443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639" y="324643"/>
            <a:ext cx="3211477" cy="20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42A674-3462-A04F-BF46-B6ADB94D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511299"/>
            <a:ext cx="10020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5351A-832D-9B47-8541-042226B5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02" y="1511299"/>
            <a:ext cx="7477395" cy="50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26320A-03E5-44D6-8F76-0EF0EFD4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3" y="2254672"/>
            <a:ext cx="4706893" cy="304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AA8927-C3FC-44B2-ACC0-7E4553F1937D}"/>
              </a:ext>
            </a:extLst>
          </p:cNvPr>
          <p:cNvSpPr txBox="1"/>
          <p:nvPr/>
        </p:nvSpPr>
        <p:spPr>
          <a:xfrm>
            <a:off x="645199" y="1354559"/>
            <a:ext cx="53510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(1)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定义描述状态的谓词：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积木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上面是空的。   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ON(x, y)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积木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在积木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的上面。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积木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在桌子上。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HOLDING(x)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机械手抓住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r>
              <a:rPr lang="zh-CN" altLang="en-US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机械手是空的。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其中，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和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</a:t>
            </a:r>
            <a:r>
              <a:rPr lang="zh-CN" altLang="en-US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的个体域都是</a:t>
            </a: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{A, B, C}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CD973-4A4D-4F7A-9CD1-91C0C5770C86}"/>
              </a:ext>
            </a:extLst>
          </p:cNvPr>
          <p:cNvSpPr txBox="1"/>
          <p:nvPr/>
        </p:nvSpPr>
        <p:spPr>
          <a:xfrm>
            <a:off x="645198" y="3648580"/>
            <a:ext cx="535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(2)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用上述谓词描述起始与目标状态：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BB17CC-195F-41F5-80D7-ACF1B4B18531}"/>
              </a:ext>
            </a:extLst>
          </p:cNvPr>
          <p:cNvSpPr txBox="1"/>
          <p:nvPr/>
        </p:nvSpPr>
        <p:spPr>
          <a:xfrm>
            <a:off x="1156422" y="4285495"/>
            <a:ext cx="17250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</a:t>
            </a:r>
            <a:r>
              <a:rPr lang="en-US" altLang="zh-CN" sz="1800" b="1" i="0" spc="0" baseline="-2500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0</a:t>
            </a: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ONTABLE(A)</a:t>
            </a:r>
          </a:p>
          <a:p>
            <a:pPr algn="l">
              <a:lnSpc>
                <a:spcPct val="100000"/>
              </a:lnSpc>
            </a:pP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ONTABLE(B)</a:t>
            </a:r>
            <a:endParaRPr lang="en-US" altLang="zh-CN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ON(C, A)</a:t>
            </a:r>
            <a:endParaRPr lang="en-US" altLang="zh-CN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CLEAR(B)</a:t>
            </a:r>
            <a:endParaRPr lang="en-US" altLang="zh-CN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CLEAR(C)</a:t>
            </a:r>
            <a:endParaRPr lang="en-US" altLang="zh-CN" dirty="0"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98505E-452F-4B07-9647-4891CA5D5D88}"/>
              </a:ext>
            </a:extLst>
          </p:cNvPr>
          <p:cNvSpPr txBox="1"/>
          <p:nvPr/>
        </p:nvSpPr>
        <p:spPr>
          <a:xfrm>
            <a:off x="3902503" y="4302037"/>
            <a:ext cx="17250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Sg:</a:t>
            </a: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ONTABLE(C)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ON(B, C)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ON(A, B)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CLEAR(A) 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endParaRPr lang="en-US" altLang="zh-CN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0EB3A-793E-42EF-AF8B-11CFFD342B42}"/>
              </a:ext>
            </a:extLst>
          </p:cNvPr>
          <p:cNvSpPr txBox="1"/>
          <p:nvPr/>
        </p:nvSpPr>
        <p:spPr>
          <a:xfrm>
            <a:off x="332377" y="734668"/>
            <a:ext cx="5351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800" b="1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参考答案：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D45F6279-E111-45FA-9112-5DB2FDA6C7ED}"/>
              </a:ext>
            </a:extLst>
          </p:cNvPr>
          <p:cNvSpPr/>
          <p:nvPr/>
        </p:nvSpPr>
        <p:spPr>
          <a:xfrm>
            <a:off x="2983838" y="5054115"/>
            <a:ext cx="673764" cy="202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5C4B75-72CE-5A40-98FA-064A7B9B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511299"/>
            <a:ext cx="10033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3.7</a:t>
            </a: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455F3-27FE-3E4A-A654-B97F2A44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43" y="1422265"/>
            <a:ext cx="8458200" cy="339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7A6465-79E4-BC4A-AEF3-1F02E000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836404"/>
            <a:ext cx="10261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3.25 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设有如图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3.7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所示的贝叶斯网络，若目前观察到已洒水且草地湿了，请问下过雨的概率是多少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?</a:t>
            </a:r>
            <a:endParaRPr lang="zh-CN" altLang="en-US" sz="2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A7F071-C23C-B944-9A4D-649DA0A4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968" y="1819072"/>
            <a:ext cx="4584673" cy="45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982384" y="694176"/>
            <a:ext cx="10027719" cy="817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3.25 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设有如图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3.7</a:t>
            </a:r>
            <a:r>
              <a:rPr lang="zh-CN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所示的贝叶斯网络，若目前观察到已洒水且草地湿了，请问下过雨的概率是多少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  <a:cs typeface="汉仪文黑-85W" panose="00020600040101010101" pitchFamily="18" charset="-128"/>
              </a:rPr>
              <a:t>?</a:t>
            </a:r>
            <a:endParaRPr lang="zh-CN" altLang="en-US" sz="28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3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FB46F2-F58D-744D-B3AA-D0C479D7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45" y="1781253"/>
            <a:ext cx="8101595" cy="49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26320A-03E5-44D6-8F76-0EF0EFD4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3" y="2254672"/>
            <a:ext cx="4706893" cy="304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AA8927-C3FC-44B2-ACC0-7E4553F1937D}"/>
              </a:ext>
            </a:extLst>
          </p:cNvPr>
          <p:cNvSpPr txBox="1"/>
          <p:nvPr/>
        </p:nvSpPr>
        <p:spPr>
          <a:xfrm>
            <a:off x="645197" y="1708418"/>
            <a:ext cx="60924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(3)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考虑过程需要的动作：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Pickup(x)</a:t>
            </a:r>
            <a:r>
              <a:rPr lang="zh-CN" altLang="en-US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从桌面上拣起一块积木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 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lvl="2"/>
            <a:r>
              <a:rPr lang="en-US" altLang="zh-CN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Putdown(x)</a:t>
            </a:r>
            <a:r>
              <a:rPr lang="zh-CN" altLang="en-US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将手中的积木放到桌面上。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lvl="2"/>
            <a:r>
              <a:rPr lang="en-US" altLang="zh-CN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Stack(x, y)</a:t>
            </a:r>
            <a:r>
              <a:rPr lang="zh-CN" altLang="en-US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在积木</a:t>
            </a: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上面再摞上一块积木</a:t>
            </a: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lvl="2"/>
            <a:r>
              <a:rPr lang="en-US" altLang="zh-CN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Upstack(x, y)</a:t>
            </a:r>
            <a:r>
              <a:rPr lang="zh-CN" altLang="en-US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从积木</a:t>
            </a: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上面拣起一块积木</a:t>
            </a:r>
            <a:r>
              <a:rPr lang="en-US" altLang="zh-CN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</a:t>
            </a:r>
            <a:r>
              <a:rPr lang="zh-CN" altLang="en-US" b="0" i="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。</a:t>
            </a:r>
            <a:endParaRPr lang="zh-CN" altLang="en-US" dirty="0">
              <a:effectLst/>
            </a:endParaRPr>
          </a:p>
          <a:p>
            <a:pPr algn="l">
              <a:lnSpc>
                <a:spcPct val="100000"/>
              </a:lnSpc>
            </a:pPr>
            <a:endParaRPr lang="en-US" altLang="zh-CN" dirty="0">
              <a:effectLst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0EB3A-793E-42EF-AF8B-11CFFD342B42}"/>
              </a:ext>
            </a:extLst>
          </p:cNvPr>
          <p:cNvSpPr txBox="1"/>
          <p:nvPr/>
        </p:nvSpPr>
        <p:spPr>
          <a:xfrm>
            <a:off x="332377" y="734668"/>
            <a:ext cx="5351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800" b="1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参考答案：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03D049-4280-48EB-80D0-6737F597635A}"/>
              </a:ext>
            </a:extLst>
          </p:cNvPr>
          <p:cNvSpPr txBox="1"/>
          <p:nvPr/>
        </p:nvSpPr>
        <p:spPr>
          <a:xfrm>
            <a:off x="645196" y="3374204"/>
            <a:ext cx="5351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(4)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定义动作（条件</a:t>
            </a: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+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状态动作）：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endParaRPr lang="en-US" altLang="zh-CN" dirty="0">
              <a:effectLst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B927E1-B74E-48CA-9FB0-CD131EFABCC8}"/>
              </a:ext>
            </a:extLst>
          </p:cNvPr>
          <p:cNvSpPr txBox="1"/>
          <p:nvPr/>
        </p:nvSpPr>
        <p:spPr>
          <a:xfrm>
            <a:off x="744956" y="4008496"/>
            <a:ext cx="65940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Pickup(x)</a:t>
            </a:r>
            <a:r>
              <a:rPr lang="zh-CN" altLang="en-US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从桌面上拣起一块积木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条件：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ONTABLE(x)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CLEAR(x)</a:t>
            </a: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状态操作：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删除表：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ONTABLE(x)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CLEAR(x)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添加表：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HOLDING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）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60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作业一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26320A-03E5-44D6-8F76-0EF0EFD4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49" y="-1"/>
            <a:ext cx="5056252" cy="327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7A0EB3A-793E-42EF-AF8B-11CFFD342B42}"/>
              </a:ext>
            </a:extLst>
          </p:cNvPr>
          <p:cNvSpPr txBox="1"/>
          <p:nvPr/>
        </p:nvSpPr>
        <p:spPr>
          <a:xfrm>
            <a:off x="332377" y="734668"/>
            <a:ext cx="5351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800" b="1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参考答案：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03D049-4280-48EB-80D0-6737F597635A}"/>
              </a:ext>
            </a:extLst>
          </p:cNvPr>
          <p:cNvSpPr txBox="1"/>
          <p:nvPr/>
        </p:nvSpPr>
        <p:spPr>
          <a:xfrm>
            <a:off x="332378" y="1437120"/>
            <a:ext cx="5056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(4)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定义动作（条件</a:t>
            </a: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+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状态动作）：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endParaRPr lang="en-US" altLang="zh-CN" dirty="0">
              <a:effectLst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B927E1-B74E-48CA-9FB0-CD131EFABCC8}"/>
              </a:ext>
            </a:extLst>
          </p:cNvPr>
          <p:cNvSpPr txBox="1"/>
          <p:nvPr/>
        </p:nvSpPr>
        <p:spPr>
          <a:xfrm>
            <a:off x="432640" y="1939067"/>
            <a:ext cx="6798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Putdown(x)</a:t>
            </a:r>
            <a:r>
              <a:rPr lang="zh-CN" altLang="en-US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从桌面上拣起一块积木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条件：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HOLDING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）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状态操作：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删除表：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HOLDING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）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添加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ONTABLE(x)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CLEAR(x)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E328EA-C19D-494A-A18A-AC0D7FD0F482}"/>
              </a:ext>
            </a:extLst>
          </p:cNvPr>
          <p:cNvSpPr txBox="1"/>
          <p:nvPr/>
        </p:nvSpPr>
        <p:spPr>
          <a:xfrm>
            <a:off x="415081" y="4128218"/>
            <a:ext cx="63105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Stack(x, y)</a:t>
            </a:r>
            <a:r>
              <a:rPr lang="zh-CN" altLang="en-US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在积木</a:t>
            </a:r>
            <a:r>
              <a:rPr lang="en-US" altLang="zh-CN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上面再摞上一块积木</a:t>
            </a:r>
            <a:r>
              <a:rPr lang="en-US" altLang="zh-CN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。</a:t>
            </a: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条件：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HOLDING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（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）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CLEAR(y)</a:t>
            </a: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状态操作：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删除表：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HOLDING(x)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CLEAR(y)</a:t>
            </a: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添加表：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ON(x, y) 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CLEAR(x)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D16BE2-5DDD-4D92-9744-2D608D76C5C7}"/>
              </a:ext>
            </a:extLst>
          </p:cNvPr>
          <p:cNvSpPr txBox="1"/>
          <p:nvPr/>
        </p:nvSpPr>
        <p:spPr>
          <a:xfrm>
            <a:off x="6198260" y="4005273"/>
            <a:ext cx="63105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Unstack(x, y)</a:t>
            </a:r>
            <a:r>
              <a:rPr lang="zh-CN" altLang="en-US" sz="1800" b="1" i="0" spc="0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：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将积木</a:t>
            </a:r>
            <a:r>
              <a:rPr lang="en-US" altLang="zh-CN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x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从积木</a:t>
            </a:r>
            <a:r>
              <a:rPr lang="en-US" altLang="zh-CN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y</a:t>
            </a:r>
            <a:r>
              <a:rPr lang="zh-CN" altLang="en-US" sz="1800" b="1" i="0" spc="0" dirty="0"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上拾起。</a:t>
            </a: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条件：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ON(x, y)</a:t>
            </a: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CLEAR(x)</a:t>
            </a:r>
            <a:endParaRPr lang="en-US" altLang="zh-CN" sz="1800" b="0" i="0" spc="0" dirty="0">
              <a:solidFill>
                <a:srgbClr val="000000"/>
              </a:solidFill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状态操作：</a:t>
            </a:r>
            <a:endParaRPr lang="en-US" altLang="zh-CN" dirty="0">
              <a:solidFill>
                <a:srgbClr val="000000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r>
              <a:rPr lang="en-US" altLang="zh-CN" sz="1800" b="0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删除表：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HANDEMPTY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ON(x, y) 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CLEAR(x)</a:t>
            </a:r>
          </a:p>
          <a:p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添加表：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HOLDING(x)</a:t>
            </a:r>
            <a:r>
              <a:rPr lang="zh-CN" altLang="en-US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CLEAR(y) </a:t>
            </a:r>
            <a:endParaRPr lang="zh-CN" altLang="en-US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623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426320A-03E5-44D6-8F76-0EF0EFD4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3" y="2254672"/>
            <a:ext cx="4706893" cy="304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AA8927-C3FC-44B2-ACC0-7E4553F1937D}"/>
              </a:ext>
            </a:extLst>
          </p:cNvPr>
          <p:cNvSpPr txBox="1"/>
          <p:nvPr/>
        </p:nvSpPr>
        <p:spPr>
          <a:xfrm>
            <a:off x="645200" y="1354559"/>
            <a:ext cx="53510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(5)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将过程分解为定义的动作：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	</a:t>
            </a:r>
            <a:r>
              <a:rPr lang="en-US" altLang="zh-CN" sz="1800" b="1" i="0" spc="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Unstack(C,A)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	Putdown(C)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	Pickup(B)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	Stack(B,C)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	Pickup(A)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	Stack(A,B)</a:t>
            </a:r>
          </a:p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汉仪文黑-85W" panose="00020600040101010101" pitchFamily="18" charset="-128"/>
                <a:cs typeface="Times New Roman" panose="02020603050405020304" pitchFamily="18" charset="0"/>
              </a:rPr>
              <a:t>	</a:t>
            </a:r>
            <a:endParaRPr lang="en-US" altLang="zh-CN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ACD973-4A4D-4F7A-9CD1-91C0C5770C86}"/>
              </a:ext>
            </a:extLst>
          </p:cNvPr>
          <p:cNvSpPr txBox="1"/>
          <p:nvPr/>
        </p:nvSpPr>
        <p:spPr>
          <a:xfrm>
            <a:off x="645198" y="3648580"/>
            <a:ext cx="535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(6) 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详细描述过程及各状态：（略）</a:t>
            </a:r>
            <a:endParaRPr lang="zh-CN" altLang="en-US" b="1" dirty="0">
              <a:effectLst/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BB17CC-195F-41F5-80D7-ACF1B4B18531}"/>
              </a:ext>
            </a:extLst>
          </p:cNvPr>
          <p:cNvSpPr txBox="1"/>
          <p:nvPr/>
        </p:nvSpPr>
        <p:spPr>
          <a:xfrm>
            <a:off x="1559598" y="4368155"/>
            <a:ext cx="2386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S0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→</a:t>
            </a: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S1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→</a:t>
            </a: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…</a:t>
            </a:r>
            <a:r>
              <a:rPr lang="zh-CN" altLang="en-US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→</a:t>
            </a:r>
            <a:r>
              <a:rPr lang="en-US" altLang="zh-CN" sz="1800" b="1" i="0" spc="0" dirty="0">
                <a:solidFill>
                  <a:srgbClr val="00000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 Sg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0EB3A-793E-42EF-AF8B-11CFFD342B42}"/>
              </a:ext>
            </a:extLst>
          </p:cNvPr>
          <p:cNvSpPr txBox="1"/>
          <p:nvPr/>
        </p:nvSpPr>
        <p:spPr>
          <a:xfrm>
            <a:off x="332377" y="734668"/>
            <a:ext cx="5351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800" b="1" dirty="0">
                <a:solidFill>
                  <a:srgbClr val="0070C0"/>
                </a:solidFill>
                <a:effectLst/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参考答案：</a:t>
            </a:r>
          </a:p>
        </p:txBody>
      </p:sp>
    </p:spTree>
    <p:extLst>
      <p:ext uri="{BB962C8B-B14F-4D97-AF65-F5344CB8AC3E}">
        <p14:creationId xmlns:p14="http://schemas.microsoft.com/office/powerpoint/2010/main" val="40115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847670" y="1417707"/>
            <a:ext cx="10207904" cy="10487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2(2.17).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请把下列命题用一个语义网络表示出来。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A0FBD-69F4-41C4-AEF1-B5BDAADC21B1}"/>
              </a:ext>
            </a:extLst>
          </p:cNvPr>
          <p:cNvSpPr txBox="1"/>
          <p:nvPr/>
        </p:nvSpPr>
        <p:spPr>
          <a:xfrm>
            <a:off x="847670" y="2209612"/>
            <a:ext cx="609399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Both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树和草都是植物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514350" indent="-514350">
              <a:buAutoNum type="arabicParenBoth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树和草都有叶和根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514350" indent="-514350">
              <a:buAutoNum type="arabicParenBoth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水草是草，且生长在水中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514350" indent="-514350">
              <a:buAutoNum type="arabicParenBoth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果树是树，且会结果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514350" indent="-514350">
              <a:buAutoNum type="arabicParenBoth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梨树是果树中的一种，它会结梨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 marL="514350" indent="-514350">
              <a:buAutoNum type="arabicParenBoth"/>
              <a:defRPr/>
            </a:pPr>
            <a:endParaRPr lang="en-US" altLang="zh-CN" sz="18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35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892292" y="1239061"/>
            <a:ext cx="10207904" cy="10487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  <a:t>2(2.17).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请把下列命题用</a:t>
            </a:r>
            <a:r>
              <a:rPr lang="zh-CN" altLang="en-US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一个</a:t>
            </a:r>
            <a:r>
              <a:rPr lang="zh-CN" altLang="en-US" sz="27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语义网络表示出来。</a:t>
            </a:r>
            <a:b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</a:rPr>
            </a:br>
            <a:endParaRPr lang="zh-CN" altLang="en-US" sz="28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1881444" y="0"/>
            <a:ext cx="8229600" cy="649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6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作业一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2A0FBD-69F4-41C4-AEF1-B5BDAADC21B1}"/>
              </a:ext>
            </a:extLst>
          </p:cNvPr>
          <p:cNvSpPr txBox="1"/>
          <p:nvPr/>
        </p:nvSpPr>
        <p:spPr>
          <a:xfrm>
            <a:off x="847670" y="2174086"/>
            <a:ext cx="6093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1. </a:t>
            </a:r>
            <a:r>
              <a:rPr lang="zh-CN" altLang="en-US" sz="32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分步</a:t>
            </a:r>
            <a:endParaRPr lang="en-US" altLang="zh-CN" sz="32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B0166B-DAB9-436C-B3DE-82261D85ADCD}"/>
              </a:ext>
            </a:extLst>
          </p:cNvPr>
          <p:cNvSpPr txBox="1"/>
          <p:nvPr/>
        </p:nvSpPr>
        <p:spPr>
          <a:xfrm>
            <a:off x="847670" y="2865562"/>
            <a:ext cx="6093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Both"/>
              <a:defRPr/>
            </a:pPr>
            <a:r>
              <a:rPr lang="zh-CN" altLang="en-US" sz="2400" dirty="0">
                <a:solidFill>
                  <a:srgbClr val="000099"/>
                </a:solidFill>
                <a:latin typeface="汉仪文黑-85W" panose="00020600040101010101" pitchFamily="18" charset="-128"/>
                <a:ea typeface="汉仪文黑-85W" panose="00020600040101010101" pitchFamily="18" charset="-128"/>
                <a:cs typeface="汉仪文黑-85W" panose="00020600040101010101" pitchFamily="18" charset="-128"/>
              </a:rPr>
              <a:t>树和草都是植物</a:t>
            </a:r>
            <a:endParaRPr lang="en-US" altLang="zh-CN" sz="24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  <a:p>
            <a:pPr>
              <a:defRPr/>
            </a:pPr>
            <a:endParaRPr lang="en-US" altLang="zh-CN" sz="1800" dirty="0">
              <a:solidFill>
                <a:srgbClr val="000099"/>
              </a:solidFill>
              <a:latin typeface="汉仪文黑-85W" panose="00020600040101010101" pitchFamily="18" charset="-128"/>
              <a:ea typeface="汉仪文黑-85W" panose="00020600040101010101" pitchFamily="18" charset="-128"/>
              <a:cs typeface="汉仪文黑-85W" panose="00020600040101010101" pitchFamily="18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E60CCF-ED33-4B32-95E5-CD668E2B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48" y="3429000"/>
            <a:ext cx="3596078" cy="29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2262</Words>
  <Application>Microsoft Macintosh PowerPoint</Application>
  <PresentationFormat>Widescreen</PresentationFormat>
  <Paragraphs>226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等线</vt:lpstr>
      <vt:lpstr>等线 Light</vt:lpstr>
      <vt:lpstr>隶书</vt:lpstr>
      <vt:lpstr>黑体</vt:lpstr>
      <vt:lpstr>Source Han Sans SC</vt:lpstr>
      <vt:lpstr>汉仪文黑-85W</vt:lpstr>
      <vt:lpstr>Arial</vt:lpstr>
      <vt:lpstr>Cambria Math</vt:lpstr>
      <vt:lpstr>Times New Roman</vt:lpstr>
      <vt:lpstr>Office 主题​​</vt:lpstr>
      <vt:lpstr>PowerPoint Presentation</vt:lpstr>
      <vt:lpstr>PowerPoint Presentation</vt:lpstr>
      <vt:lpstr>1(2.10).用谓词表示法表示机器人摞积木问题。设机器人有一只机械手，要处理的世界有一张桌子，桌上可堆放若干相同的方积木块。机械手有4个操作积木的典型动作：从桌上拣起一块积木；将手中的积木放到桌上；在积木上再摞上一块积木；从积木上面拣起一块积木，如图2.39所示。 </vt:lpstr>
      <vt:lpstr>PowerPoint Presentation</vt:lpstr>
      <vt:lpstr>PowerPoint Presentation</vt:lpstr>
      <vt:lpstr>PowerPoint Presentation</vt:lpstr>
      <vt:lpstr>PowerPoint Presentation</vt:lpstr>
      <vt:lpstr>2(2.17).请把下列命题用一个语义网络表示出来。 </vt:lpstr>
      <vt:lpstr>2(2.17).请把下列命题用一个语义网络表示出来。 </vt:lpstr>
      <vt:lpstr>2(2.17).请把下列命题用一个语义网络表示出来。 </vt:lpstr>
      <vt:lpstr>2(2.17).请把下列命题用一个语义网络表示出来。 </vt:lpstr>
      <vt:lpstr>2(2.17).请把下列命题用一个语义网络表示出来。 </vt:lpstr>
      <vt:lpstr>2(2.17).请把下列命题用一个语义网络表示出来。 </vt:lpstr>
      <vt:lpstr>3(2.23) 假设有以下一段天气预报：“北京地区今天白天晴，偏北风3级，最高气温12℃，最低气温℃，降水概率15%。”请用框架表示这一知识。</vt:lpstr>
      <vt:lpstr>1(2.32).判断下列公式是否可合一，若可合一，求出相应置换。 </vt:lpstr>
      <vt:lpstr>1(2.32).判断下列公式是否可合一，若可合一，求出相应置换。 </vt:lpstr>
      <vt:lpstr>1(2.32).判断下列子句集中哪些不可满足。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3(2.42).  </vt:lpstr>
      <vt:lpstr>PowerPoint Presentation</vt:lpstr>
      <vt:lpstr>4.7 4.10 4.11</vt:lpstr>
      <vt:lpstr>4.7</vt:lpstr>
      <vt:lpstr>4.7  1）对于判断启发函数是否满足下界要求，欲证: h(n)是对h*(n)（即从节点n到目标节点Sg的最小代价）的下界，即对任意节点n均有h(n)&lt;=h*(n);  考虑把W从B的右边换到左边一共有如下情况：  （1） EBW：（WBE）一步，代价为2  （2） BEW:（EBW,WBE）两步，代价为3  （3） BWE: (EWB)一步，代价为2  因此最小代价为2，即对状态节点n，若有a个W在B的右边，实际代价h*(n)≥2a&gt;h(n),此处 h(n)=a,满足A*算法的下界要求。  而同样把B从W的右边换到左边最后也需要再进行交换可转为上述情况讨论；  而一个将牌相隔同样将牌跳入空格或者将牌移动到相邻空格的情况，h(n)不发生改变，而原始状态下满足下界要求，在此状态转移过程中由于h(n)不发生改变依旧保持满足下界要求(是否有必要讨论这种情况)  </vt:lpstr>
      <vt:lpstr>4.7  2）对于单调性：  易知目标状态h(Sg)=0;  而对任意状态节点i及其子节点j,若i到j的动作为：  （1） 移到相邻空格，∆h=0，c_ij=1  （2） B相隔一个W向右跳进一个空格，∆h=1， c_ij=2  （3） W相隔一个B向左跳进一个空格，∆h=1， c_ij=2  （4） 一个将牌相隔同样的将牌跳进一个空格，∆h=0， c_ij=2  均有0≤∆h&lt; c_ij，满足单调性。  （注意：选择f(n) = g(n)+3*h(n)作启发函数，其中h(n)=每个W左边的B的个数   不满足下界要求和单调限制，但在解答中给出正确的不满足证明不扣分）    </vt:lpstr>
      <vt:lpstr>4.10 </vt:lpstr>
      <vt:lpstr>4.10 </vt:lpstr>
      <vt:lpstr>PowerPoint Presentation</vt:lpstr>
      <vt:lpstr>4.11</vt:lpstr>
      <vt:lpstr>3.5，3.7，3.25    </vt:lpstr>
      <vt:lpstr>3.5</vt:lpstr>
      <vt:lpstr>3.7</vt:lpstr>
      <vt:lpstr>3.7</vt:lpstr>
      <vt:lpstr>3.7</vt:lpstr>
      <vt:lpstr>3.7</vt:lpstr>
      <vt:lpstr>3.7</vt:lpstr>
      <vt:lpstr>3.7</vt:lpstr>
      <vt:lpstr>3.25 设有如图3.7所示的贝叶斯网络，若目前观察到已洒水且草地湿了，请问下过雨的概率是多少?</vt:lpstr>
      <vt:lpstr>3.25 设有如图3.7所示的贝叶斯网络，若目前观察到已洒水且草地湿了，请问下过雨的概率是多少?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Su Jingyong</cp:lastModifiedBy>
  <cp:revision>1845</cp:revision>
  <dcterms:created xsi:type="dcterms:W3CDTF">2016-03-31T00:54:00Z</dcterms:created>
  <dcterms:modified xsi:type="dcterms:W3CDTF">2022-04-14T02:40:09Z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846F5BDA8D6545B9BB7A0B17E988AFC3</vt:lpwstr>
  </property>
  <property fmtid="{D5CDD505-2E9C-101B-9397-08002B2CF9AE}" pid="3" name="KSOProductBuildVer">
    <vt:lpwstr>2052-11.1.0.11365</vt:lpwstr>
  </property>
</Properties>
</file>